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305" r:id="rId3"/>
    <p:sldId id="356" r:id="rId4"/>
    <p:sldId id="331" r:id="rId5"/>
    <p:sldId id="339" r:id="rId6"/>
    <p:sldId id="332" r:id="rId7"/>
    <p:sldId id="333" r:id="rId8"/>
    <p:sldId id="328" r:id="rId9"/>
    <p:sldId id="321" r:id="rId10"/>
    <p:sldId id="337" r:id="rId11"/>
    <p:sldId id="31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5480A8"/>
    <a:srgbClr val="425B93"/>
    <a:srgbClr val="D55049"/>
    <a:srgbClr val="79B3E8"/>
    <a:srgbClr val="7AD0E1"/>
    <a:srgbClr val="4C92D0"/>
    <a:srgbClr val="FB973C"/>
    <a:srgbClr val="D5222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89015" autoAdjust="0"/>
  </p:normalViewPr>
  <p:slideViewPr>
    <p:cSldViewPr snapToGrid="0">
      <p:cViewPr varScale="1">
        <p:scale>
          <a:sx n="77" d="100"/>
          <a:sy n="77" d="100"/>
        </p:scale>
        <p:origin x="773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Основные возможности системы программ «1С:Образование 5. Школа» соответствуют</a:t>
            </a:r>
            <a:r>
              <a:rPr lang="ru-RU" baseline="0" dirty="0"/>
              <a:t> мировым и национальным трендам развития электронного обучения. Данная программа позволяет создать в школе цифровую образовательную среду, соответствующую тем требованиям, который предъявляются к этой среде в рамках проекта «Цифровая школа».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504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Учебные</a:t>
            </a:r>
            <a:r>
              <a:rPr lang="ru-RU" baseline="0" dirty="0"/>
              <a:t> пособия 1С:Школа представляют собой завершенные линейки интерактивных учебных курсов по основным школьным предметам. Разработка интерактивных учебных пособий ведется </a:t>
            </a:r>
            <a:r>
              <a:rPr lang="ru-RU" sz="1200" dirty="0"/>
              <a:t>с 1996 г. Над каждым продуктом работает коллектив опытных в создании электронных учебных материалов авторов, профессиональных разработчиков, редакторов, корректоров и программистов. 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Фирма «1С» имеет опыт сотрудничества с </a:t>
            </a:r>
            <a:r>
              <a:rPr lang="ru-RU" sz="1200" dirty="0" err="1"/>
              <a:t>Минобрнауки</a:t>
            </a:r>
            <a:r>
              <a:rPr lang="ru-RU" sz="1200" dirty="0"/>
              <a:t> России, ведущими книжными издательствами России, другими разработчиками ресурсов и платформ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Всего реализовано более 5 млн. копий компьютерных образовательных программ «1С».</a:t>
            </a:r>
            <a:r>
              <a:rPr lang="ru-RU" sz="1200" baseline="0" dirty="0"/>
              <a:t> </a:t>
            </a:r>
            <a:r>
              <a:rPr lang="ru-RU" sz="1200" dirty="0"/>
              <a:t>Разработки «1С» отмечены Премиями Правительства России в области науки и техники и в области образования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6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31.03.2020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31.03.2020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31.03.2020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nie.1c.ru/video/master-class-webinar/" TargetMode="External"/><Relationship Id="rId2" Type="http://schemas.openxmlformats.org/officeDocument/2006/relationships/hyperlink" Target="http://obrazovanie.1c.ru/books/guidelin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hyperlink" Target="http://obrazovanie.1c.ru/education/libra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7325" y="1764983"/>
            <a:ext cx="9551350" cy="2424143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Работа с цифровой библиотекой системы «1С:Образование 5. Школа»: типы электронных образовательных ресурсов и их дидактические возможности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642" y="5216393"/>
            <a:ext cx="9144000" cy="955807"/>
          </a:xfrm>
        </p:spPr>
        <p:txBody>
          <a:bodyPr>
            <a:normAutofit/>
          </a:bodyPr>
          <a:lstStyle/>
          <a:p>
            <a:r>
              <a:rPr lang="ru-RU" i="1" dirty="0"/>
              <a:t>Т.А. </a:t>
            </a:r>
            <a:r>
              <a:rPr lang="ru-RU" i="1" dirty="0" err="1"/>
              <a:t>Чернецкая</a:t>
            </a:r>
            <a:r>
              <a:rPr lang="ru-RU" i="1" dirty="0"/>
              <a:t>, ведущий методист, </a:t>
            </a:r>
            <a:r>
              <a:rPr lang="ru-RU" i="1" dirty="0" err="1"/>
              <a:t>к.п.н</a:t>
            </a:r>
            <a:r>
              <a:rPr lang="ru-RU" i="1" dirty="0"/>
              <a:t>.</a:t>
            </a:r>
            <a:endParaRPr lang="en-US" i="1" dirty="0"/>
          </a:p>
          <a:p>
            <a:r>
              <a:rPr lang="ru-RU" i="1" dirty="0"/>
              <a:t>Отдел образовательных программ фирмы «1С»</a:t>
            </a:r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4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kern="0" dirty="0">
                <a:solidFill>
                  <a:srgbClr val="FF0000"/>
                </a:solidFill>
                <a:latin typeface="Futura PT Demi" panose="020B0702020204020303" pitchFamily="34" charset="0"/>
              </a:rPr>
              <a:t>Печатные и видеоматериалы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549" y="1352550"/>
            <a:ext cx="6791325" cy="4824413"/>
          </a:xfrm>
        </p:spPr>
        <p:txBody>
          <a:bodyPr/>
          <a:lstStyle/>
          <a:p>
            <a:r>
              <a:rPr lang="ru-RU" dirty="0"/>
              <a:t>Методические рекомендации по использованию в образовательных учреждениях</a:t>
            </a:r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http://obrazovanie.1c.ru/books/guidelines/</a:t>
            </a:r>
            <a:r>
              <a:rPr lang="ru-RU" u="sng" dirty="0"/>
              <a:t> </a:t>
            </a:r>
            <a:r>
              <a:rPr lang="ru-RU" dirty="0"/>
              <a:t> </a:t>
            </a:r>
          </a:p>
          <a:p>
            <a:r>
              <a:rPr lang="ru-RU" dirty="0"/>
              <a:t>Видеозаписи обучающих вебинаров и мастер-классов</a:t>
            </a:r>
            <a:br>
              <a:rPr lang="ru-RU" dirty="0"/>
            </a:br>
            <a:r>
              <a:rPr lang="en-US" dirty="0">
                <a:hlinkClick r:id="rId3"/>
              </a:rPr>
              <a:t>http://obrazovanie.1c.ru/video/master-class-webinar/</a:t>
            </a: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241" y="149021"/>
            <a:ext cx="2854718" cy="404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B66275-07BA-4C26-9F9B-88E73270DC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7607" y="3309115"/>
            <a:ext cx="4369185" cy="322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14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97038" y="2852192"/>
            <a:ext cx="5294161" cy="576808"/>
          </a:xfrm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rgbClr val="FF0000"/>
                </a:solidFill>
              </a:rPr>
              <a:t>1С:Образование 5. Школа: основные возможности для дистанционного обучения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7481093" y="303357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4548336" y="342900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4655840" y="6078463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7536160" y="532177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pic>
        <p:nvPicPr>
          <p:cNvPr id="17" name="Picture 2" descr="C:\Users\Chernetskaya_T\Pictures\сх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121027"/>
            <a:ext cx="4544562" cy="66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9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hernetskaya_T\Application Data\1C\Файлы\ДокументооборотКОРП\Чернецкая Татьяна Александровна 63b9284c-7f2d-11e1-9321-e61f135f2c6f\Cover_O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699" y="1125538"/>
            <a:ext cx="5169691" cy="5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767888" y="6597650"/>
            <a:ext cx="766762" cy="260350"/>
          </a:xfrm>
          <a:prstGeom prst="rect">
            <a:avLst/>
          </a:prstGeom>
        </p:spPr>
        <p:txBody>
          <a:bodyPr/>
          <a:lstStyle/>
          <a:p>
            <a:fld id="{BE7B72B7-254F-40FC-BC2E-3F6BA5C1009E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60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2315579" y="43656"/>
            <a:ext cx="9603151" cy="1081088"/>
          </a:xfrm>
        </p:spPr>
        <p:txBody>
          <a:bodyPr/>
          <a:lstStyle/>
          <a:p>
            <a:r>
              <a:rPr lang="ru-RU" altLang="ru-RU" sz="2400" kern="0" dirty="0">
                <a:solidFill>
                  <a:srgbClr val="FF0000"/>
                </a:solidFill>
              </a:rPr>
              <a:t>Учебные пособия «1С:Школа» - основа цифровой Библиотеки «1С:Образование»</a:t>
            </a:r>
          </a:p>
        </p:txBody>
      </p:sp>
      <p:sp>
        <p:nvSpPr>
          <p:cNvPr id="1604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12955" y="1484784"/>
            <a:ext cx="6386346" cy="3812430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Начальная школа (математика, русский язык, литературное чтение, окружающий мир и другие предметы)</a:t>
            </a:r>
          </a:p>
          <a:p>
            <a:pPr marL="342900" lvl="1" indent="-342900"/>
            <a:r>
              <a:rPr lang="ru-RU" dirty="0"/>
              <a:t>Математика, алгебра, геометрия, информатика</a:t>
            </a:r>
          </a:p>
          <a:p>
            <a:pPr marL="342900" lvl="1" indent="-342900"/>
            <a:r>
              <a:rPr lang="ru-RU" dirty="0"/>
              <a:t>Русский язык</a:t>
            </a:r>
          </a:p>
          <a:p>
            <a:pPr marL="342900" lvl="1" indent="-342900"/>
            <a:r>
              <a:rPr lang="ru-RU" dirty="0"/>
              <a:t>Физика</a:t>
            </a:r>
          </a:p>
          <a:p>
            <a:pPr marL="342900" lvl="1" indent="-342900"/>
            <a:r>
              <a:rPr lang="ru-RU" dirty="0"/>
              <a:t>Химия, биология, география</a:t>
            </a:r>
          </a:p>
          <a:p>
            <a:pPr marL="342900" lvl="1" indent="-342900"/>
            <a:r>
              <a:rPr lang="ru-RU" dirty="0"/>
              <a:t>История, экономика, обществознание</a:t>
            </a:r>
          </a:p>
          <a:p>
            <a:pPr marL="342900" lvl="1" indent="-342900"/>
            <a:endParaRPr lang="ru-RU" dirty="0">
              <a:latin typeface="Futura PT Demi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  <a:latin typeface="Futura PT Demi" charset="0"/>
              </a:rPr>
              <a:t>	</a:t>
            </a:r>
            <a:endParaRPr lang="ru-RU" altLang="ru-RU" sz="1800" b="1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 bwMode="auto">
          <a:xfrm>
            <a:off x="5612955" y="5575697"/>
            <a:ext cx="592314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marL="180975" algn="ctr">
              <a:lnSpc>
                <a:spcPct val="90000"/>
              </a:lnSpc>
              <a:buNone/>
            </a:pPr>
            <a:r>
              <a:rPr lang="ru-RU" altLang="ru-RU" dirty="0">
                <a:solidFill>
                  <a:srgbClr val="FF0000"/>
                </a:solidFill>
                <a:latin typeface="Futura PT Demi" charset="0"/>
              </a:rPr>
              <a:t>Входят в перечень </a:t>
            </a:r>
            <a:r>
              <a:rPr lang="ru-RU" altLang="ru-RU" dirty="0" err="1">
                <a:solidFill>
                  <a:srgbClr val="FF0000"/>
                </a:solidFill>
                <a:latin typeface="Futura PT Demi" charset="0"/>
              </a:rPr>
              <a:t>Минобрнауки</a:t>
            </a:r>
            <a:r>
              <a:rPr lang="ru-RU" altLang="ru-RU" dirty="0">
                <a:solidFill>
                  <a:srgbClr val="FF0000"/>
                </a:solidFill>
                <a:latin typeface="Futura PT Demi" charset="0"/>
              </a:rPr>
              <a:t> РФ</a:t>
            </a:r>
            <a:r>
              <a:rPr lang="ru-RU" altLang="ru-RU" dirty="0">
                <a:latin typeface="Futura PT Demi" charset="0"/>
              </a:rPr>
              <a:t> </a:t>
            </a:r>
            <a:endParaRPr lang="en-US" altLang="ru-RU" dirty="0">
              <a:latin typeface="Futura PT Demi" charset="0"/>
            </a:endParaRPr>
          </a:p>
          <a:p>
            <a:pPr marL="180975" algn="ctr">
              <a:lnSpc>
                <a:spcPct val="90000"/>
              </a:lnSpc>
              <a:buNone/>
            </a:pPr>
            <a:r>
              <a:rPr lang="ru-RU" altLang="ru-RU" dirty="0">
                <a:latin typeface="Futura PT Demi" charset="0"/>
              </a:rPr>
              <a:t>(приказ № 699 от 9 июня 2016 г.)</a:t>
            </a:r>
            <a:endParaRPr lang="en-US" altLang="ru-RU" dirty="0">
              <a:latin typeface="Futura PT D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2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93" y="470091"/>
            <a:ext cx="3524734" cy="26286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Объект 4"/>
          <p:cNvSpPr txBox="1">
            <a:spLocks/>
          </p:cNvSpPr>
          <p:nvPr/>
        </p:nvSpPr>
        <p:spPr bwMode="auto">
          <a:xfrm>
            <a:off x="426510" y="1120187"/>
            <a:ext cx="7736416" cy="532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360000" indent="-355600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Char char="•"/>
              <a:defRPr sz="2000"/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9pPr>
          </a:lstStyle>
          <a:p>
            <a:pPr marL="440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ru-RU" altLang="ru-RU" sz="2200" b="1" dirty="0"/>
              <a:t>Ресурсы информационного характера: </a:t>
            </a:r>
            <a:br>
              <a:rPr lang="ru-RU" altLang="ru-RU" sz="2200" b="1" dirty="0"/>
            </a:br>
            <a:r>
              <a:rPr lang="ru-RU" altLang="ru-RU" sz="2200" b="1" dirty="0"/>
              <a:t>позволяют повысить наглядность в изложении учебного материала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200" dirty="0"/>
              <a:t>Аудио и видеофрагменты изучаемых процессов и явлений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200" dirty="0"/>
              <a:t>Анимированные рисунки, карты, лекции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200" dirty="0"/>
              <a:t>Интерактивные рисунки, карты, схемы и  таблицы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200" dirty="0"/>
              <a:t>Фотографии, коллажи, статичные схемы </a:t>
            </a:r>
            <a:br>
              <a:rPr lang="ru-RU" altLang="ru-RU" sz="2200" dirty="0"/>
            </a:br>
            <a:r>
              <a:rPr lang="ru-RU" altLang="ru-RU" sz="2200" dirty="0"/>
              <a:t>и таблицы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7054" y="288129"/>
            <a:ext cx="10066746" cy="938213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FF0000"/>
                </a:solidFill>
              </a:rPr>
              <a:t>Основные типы образовательных ресурсов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217" y="2696107"/>
            <a:ext cx="3537888" cy="2644792"/>
          </a:xfrm>
          <a:prstGeom prst="rect">
            <a:avLst/>
          </a:prstGeom>
          <a:noFill/>
          <a:ln w="12700" algn="ctr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3708709"/>
            <a:ext cx="3133725" cy="2349500"/>
          </a:xfrm>
          <a:prstGeom prst="rect">
            <a:avLst/>
          </a:prstGeom>
          <a:noFill/>
          <a:ln w="12700" algn="ctr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577" y="4489759"/>
            <a:ext cx="3470423" cy="228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46646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K:\[1C]\_Доклады\[2019] ЦУМК\картинки для презентации\snap357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7981" y="136525"/>
            <a:ext cx="4008438" cy="31876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100" name="Объект 4"/>
          <p:cNvSpPr txBox="1">
            <a:spLocks/>
          </p:cNvSpPr>
          <p:nvPr/>
        </p:nvSpPr>
        <p:spPr bwMode="auto">
          <a:xfrm>
            <a:off x="340784" y="1208294"/>
            <a:ext cx="7241116" cy="532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360000" indent="-355600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Char char="•"/>
              <a:defRPr sz="2000"/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9pPr>
          </a:lstStyle>
          <a:p>
            <a:pPr marL="4400" indent="0">
              <a:lnSpc>
                <a:spcPct val="100000"/>
              </a:lnSpc>
              <a:buNone/>
            </a:pPr>
            <a:r>
              <a:rPr lang="ru-RU" altLang="ru-RU" sz="2400" b="1" dirty="0"/>
              <a:t>Ресурсы для закрепления, контроля и самоконтроля:</a:t>
            </a:r>
          </a:p>
          <a:p>
            <a:pPr marL="4400" indent="0">
              <a:lnSpc>
                <a:spcPct val="100000"/>
              </a:lnSpc>
              <a:buNone/>
            </a:pPr>
            <a:r>
              <a:rPr lang="ru-RU" altLang="ru-RU" sz="2400" b="1" dirty="0"/>
              <a:t>позволяют организовывать практические занятия с целью контроля и коррекции усвоения учебного материала с возможностью проверки и самопроверки, анализом и обсуждением ошибок</a:t>
            </a:r>
          </a:p>
          <a:p>
            <a:pPr>
              <a:lnSpc>
                <a:spcPct val="100000"/>
              </a:lnSpc>
            </a:pPr>
            <a:r>
              <a:rPr lang="ru-RU" sz="2200" dirty="0"/>
              <a:t>Интерактивные тренажеры, задания и тесты:</a:t>
            </a:r>
          </a:p>
          <a:p>
            <a:pPr lvl="1"/>
            <a:r>
              <a:rPr lang="ru-RU" dirty="0"/>
              <a:t>Разветвленная система подсказок </a:t>
            </a:r>
          </a:p>
          <a:p>
            <a:pPr lvl="1"/>
            <a:r>
              <a:rPr lang="ru-RU" dirty="0"/>
              <a:t>Десятки типов вопросов</a:t>
            </a:r>
          </a:p>
          <a:p>
            <a:pPr lvl="1"/>
            <a:r>
              <a:rPr lang="ru-RU" dirty="0"/>
              <a:t>Автоматическая проверка, в т. ч. </a:t>
            </a:r>
            <a:r>
              <a:rPr lang="ru-RU" b="1" dirty="0"/>
              <a:t>сложных</a:t>
            </a:r>
            <a:r>
              <a:rPr lang="ru-RU" dirty="0"/>
              <a:t> результатов:</a:t>
            </a:r>
          </a:p>
          <a:p>
            <a:pPr lvl="2"/>
            <a:r>
              <a:rPr lang="ru-RU" sz="1800" dirty="0"/>
              <a:t>математических, химических, физических формул;</a:t>
            </a:r>
          </a:p>
          <a:p>
            <a:pPr lvl="2"/>
            <a:r>
              <a:rPr lang="ru-RU" sz="1800" dirty="0"/>
              <a:t>геометрических построений;</a:t>
            </a:r>
          </a:p>
          <a:p>
            <a:pPr lvl="2"/>
            <a:r>
              <a:rPr lang="ru-RU" sz="1800" dirty="0"/>
              <a:t>областей и границ на картах и т.п</a:t>
            </a:r>
            <a:r>
              <a:rPr lang="ru-RU" sz="2200" dirty="0"/>
              <a:t>.</a:t>
            </a:r>
          </a:p>
          <a:p>
            <a:pPr lvl="2"/>
            <a:endParaRPr lang="ru-RU" sz="22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7054" y="288129"/>
            <a:ext cx="10066746" cy="938213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FF0000"/>
                </a:solidFill>
              </a:rPr>
              <a:t>Основные типы образовательных ресурсов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" name="Picture 7" descr="MapKit_Hi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1" t="13106" r="12452" b="14724"/>
          <a:stretch/>
        </p:blipFill>
        <p:spPr bwMode="auto">
          <a:xfrm>
            <a:off x="8276828" y="2174908"/>
            <a:ext cx="4008438" cy="2921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рис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1900" y="4223058"/>
            <a:ext cx="3520282" cy="26349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985428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Объект 4"/>
          <p:cNvSpPr txBox="1">
            <a:spLocks/>
          </p:cNvSpPr>
          <p:nvPr/>
        </p:nvSpPr>
        <p:spPr bwMode="auto">
          <a:xfrm>
            <a:off x="340784" y="1332119"/>
            <a:ext cx="6145741" cy="532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360000" indent="-355600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Char char="•"/>
              <a:defRPr sz="2000"/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9pPr>
          </a:lstStyle>
          <a:p>
            <a:pPr marL="440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ru-RU" altLang="ru-RU" sz="2400" b="1" dirty="0"/>
              <a:t>Ресурсы для виртуальных исследований и экспериментов:</a:t>
            </a:r>
          </a:p>
          <a:p>
            <a:pPr marL="440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ru-RU" altLang="ru-RU" sz="2400" b="1" dirty="0"/>
              <a:t>Позволяют наглядно представить на экране изучаемые объекты, процессы и явления как в виде моделей, так и в виде геометрических интерпретаций (диаграммы, графики, таблицы и пр.)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200" dirty="0"/>
              <a:t>Динамические  модели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200" dirty="0"/>
              <a:t>Виртуальные лаборатории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25154" y="230979"/>
            <a:ext cx="10066746" cy="938213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FF0000"/>
                </a:solidFill>
              </a:rPr>
              <a:t>Основные типы образовательных ресурсов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802" y="893355"/>
            <a:ext cx="3187341" cy="28694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7"/>
          <a:stretch/>
        </p:blipFill>
        <p:spPr bwMode="auto">
          <a:xfrm>
            <a:off x="8929816" y="3347895"/>
            <a:ext cx="3262184" cy="24584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241273-9438-4AF1-AF81-F23B1AA92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996514"/>
            <a:ext cx="3468297" cy="258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7151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Объект 4"/>
          <p:cNvSpPr txBox="1">
            <a:spLocks/>
          </p:cNvSpPr>
          <p:nvPr/>
        </p:nvSpPr>
        <p:spPr bwMode="auto">
          <a:xfrm>
            <a:off x="340784" y="1208294"/>
            <a:ext cx="6583891" cy="532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360000" indent="-355600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Char char="•"/>
              <a:defRPr sz="2000"/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9pPr>
          </a:lstStyle>
          <a:p>
            <a:pPr marL="4400" indent="0">
              <a:lnSpc>
                <a:spcPct val="100000"/>
              </a:lnSpc>
              <a:buNone/>
            </a:pPr>
            <a:r>
              <a:rPr lang="ru-RU" altLang="ru-RU" sz="2400" b="1" dirty="0"/>
              <a:t>Ресурсы для расширения кругозора и формирования мировоззрения учащихся:</a:t>
            </a:r>
          </a:p>
          <a:p>
            <a:pPr marL="4400" indent="0">
              <a:lnSpc>
                <a:spcPct val="100000"/>
              </a:lnSpc>
              <a:buNone/>
            </a:pPr>
            <a:r>
              <a:rPr lang="ru-RU" altLang="ru-RU" sz="2400" b="1" dirty="0"/>
              <a:t>позволяют организовать деятельность по поиску, анализу и переработке информации </a:t>
            </a:r>
          </a:p>
          <a:p>
            <a:pPr>
              <a:lnSpc>
                <a:spcPct val="100000"/>
              </a:lnSpc>
            </a:pPr>
            <a:r>
              <a:rPr lang="ru-RU" sz="2200" dirty="0"/>
              <a:t>Виртуальные экскурсии</a:t>
            </a:r>
          </a:p>
          <a:p>
            <a:pPr>
              <a:lnSpc>
                <a:spcPct val="100000"/>
              </a:lnSpc>
            </a:pPr>
            <a:r>
              <a:rPr lang="ru-RU" sz="2200" dirty="0"/>
              <a:t>Интерактивные энциклопедии, справочники, словари</a:t>
            </a:r>
          </a:p>
          <a:p>
            <a:pPr>
              <a:lnSpc>
                <a:spcPct val="100000"/>
              </a:lnSpc>
            </a:pPr>
            <a:r>
              <a:rPr lang="ru-RU" sz="2200" dirty="0"/>
              <a:t>Интерактивные ленты времени</a:t>
            </a:r>
          </a:p>
          <a:p>
            <a:pPr lvl="2"/>
            <a:endParaRPr lang="ru-RU" sz="22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7054" y="288129"/>
            <a:ext cx="10066746" cy="938213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FF0000"/>
                </a:solidFill>
              </a:rPr>
              <a:t>Основные типы образовательных ресурсов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945" y="131400"/>
            <a:ext cx="4200525" cy="308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925" y="2327258"/>
            <a:ext cx="3681349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295" y="4076700"/>
            <a:ext cx="3720314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68177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kern="0" dirty="0">
                <a:solidFill>
                  <a:srgbClr val="FF0000"/>
                </a:solidFill>
              </a:rPr>
              <a:t>Возможности по управлению ресурсами цифровой Библиотеки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97069" y="1257957"/>
            <a:ext cx="6529552" cy="4824413"/>
          </a:xfrm>
        </p:spPr>
        <p:txBody>
          <a:bodyPr>
            <a:normAutofit/>
          </a:bodyPr>
          <a:lstStyle/>
          <a:p>
            <a:r>
              <a:rPr lang="ru-RU" sz="2400" dirty="0"/>
              <a:t>Настраиваемое отображение (для определенных классов и предметов, </a:t>
            </a:r>
            <a:br>
              <a:rPr lang="ru-RU" sz="2400" dirty="0"/>
            </a:br>
            <a:r>
              <a:rPr lang="ru-RU" sz="2400" dirty="0"/>
              <a:t>показ в отдельном окне)</a:t>
            </a:r>
          </a:p>
          <a:p>
            <a:r>
              <a:rPr lang="ru-RU" sz="2400" dirty="0"/>
              <a:t>Простой и расширенный поиск </a:t>
            </a:r>
            <a:br>
              <a:rPr lang="ru-RU" sz="2400" dirty="0"/>
            </a:br>
            <a:r>
              <a:rPr lang="ru-RU" sz="2400" dirty="0"/>
              <a:t>(по ключевым словам и атрибутам)</a:t>
            </a:r>
          </a:p>
          <a:p>
            <a:r>
              <a:rPr lang="ru-RU" sz="2400" dirty="0"/>
              <a:t>Создание собственных каталогов для хранения отобранных ссылок и ресурсов</a:t>
            </a:r>
          </a:p>
          <a:p>
            <a:r>
              <a:rPr lang="ru-RU" sz="2400" dirty="0"/>
              <a:t>Возможность поделиться ссылками и ресурсами с коллегами и учащимися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427" y="939515"/>
            <a:ext cx="3719183" cy="318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694" y="2445807"/>
            <a:ext cx="3723306" cy="265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65C6280-FCE4-4CAB-944F-F3B1A5306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827" y="4650278"/>
            <a:ext cx="4056173" cy="216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057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5558782" cy="938213"/>
          </a:xfrm>
        </p:spPr>
        <p:txBody>
          <a:bodyPr>
            <a:normAutofit/>
          </a:bodyPr>
          <a:lstStyle/>
          <a:p>
            <a:r>
              <a:rPr lang="ru-RU" sz="2400" kern="0" dirty="0">
                <a:solidFill>
                  <a:srgbClr val="FF0000"/>
                </a:solidFill>
                <a:latin typeface="Futura PT Demi" panose="020B0702020204020303" pitchFamily="34" charset="0"/>
              </a:rPr>
              <a:t>Специализированный сайт программы «1С:Образование»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081" y="1261462"/>
            <a:ext cx="6905297" cy="4824413"/>
          </a:xfrm>
        </p:spPr>
        <p:txBody>
          <a:bodyPr>
            <a:normAutofit/>
          </a:bodyPr>
          <a:lstStyle/>
          <a:p>
            <a:r>
              <a:rPr lang="ru-RU" sz="2400" dirty="0"/>
              <a:t>Подробнее о возможностях цифровой библиотеки и типах интерактивных мультимедийных ресурсов </a:t>
            </a:r>
            <a:br>
              <a:rPr lang="ru-RU" sz="2400" dirty="0"/>
            </a:br>
            <a:r>
              <a:rPr lang="ru-RU" sz="2400" u="sng" dirty="0">
                <a:hlinkClick r:id="rId2"/>
              </a:rPr>
              <a:t>http://obrazovanie.1c.ru/education/library/</a:t>
            </a:r>
            <a:endParaRPr lang="ru-RU" sz="2400" u="sng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862" y="197644"/>
            <a:ext cx="3454532" cy="421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57BDD8-FB77-4923-9AED-C6F5FC6B3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7583" y="2317221"/>
            <a:ext cx="3244417" cy="14444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D8BF25-A71E-494E-B3A7-09240880C4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7583" y="3761628"/>
            <a:ext cx="3283440" cy="25969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D453C3-0A93-45C2-AFB3-C84AE23EF9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6974" y="2653794"/>
            <a:ext cx="3488146" cy="25969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E837DA4-00BD-4FAB-B9F4-DF262BD71E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6974" y="3948420"/>
            <a:ext cx="3488146" cy="2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289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9151</TotalTime>
  <Words>612</Words>
  <Application>Microsoft Office PowerPoint</Application>
  <PresentationFormat>Широкоэкранный</PresentationFormat>
  <Paragraphs>70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Futura PT Demi</vt:lpstr>
      <vt:lpstr>Тема Office</vt:lpstr>
      <vt:lpstr>Работа с цифровой библиотекой системы «1С:Образование 5. Школа»: типы электронных образовательных ресурсов и их дидактические возможности</vt:lpstr>
      <vt:lpstr>1С:Образование 5. Школа: основные возможности для дистанционного обучения</vt:lpstr>
      <vt:lpstr>Учебные пособия «1С:Школа» - основа цифровой Библиотеки «1С:Образование»</vt:lpstr>
      <vt:lpstr>Основные типы образовательных ресурсов</vt:lpstr>
      <vt:lpstr>Основные типы образовательных ресурсов</vt:lpstr>
      <vt:lpstr>Основные типы образовательных ресурсов</vt:lpstr>
      <vt:lpstr>Основные типы образовательных ресурсов</vt:lpstr>
      <vt:lpstr>Возможности по управлению ресурсами цифровой Библиотеки</vt:lpstr>
      <vt:lpstr>Специализированный сайт программы «1С:Образование»</vt:lpstr>
      <vt:lpstr>Печатные и видеоматериалы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Tatyana Chernetskaya</cp:lastModifiedBy>
  <cp:revision>167</cp:revision>
  <dcterms:created xsi:type="dcterms:W3CDTF">2018-08-08T13:50:28Z</dcterms:created>
  <dcterms:modified xsi:type="dcterms:W3CDTF">2020-03-31T06:58:00Z</dcterms:modified>
</cp:coreProperties>
</file>